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58"/>
  </p:notesMasterIdLst>
  <p:sldIdLst>
    <p:sldId id="1155" r:id="rId2"/>
    <p:sldId id="1368" r:id="rId3"/>
    <p:sldId id="1369" r:id="rId4"/>
    <p:sldId id="1370" r:id="rId5"/>
    <p:sldId id="1371" r:id="rId6"/>
    <p:sldId id="1309" r:id="rId7"/>
    <p:sldId id="1372" r:id="rId8"/>
    <p:sldId id="1373" r:id="rId9"/>
    <p:sldId id="1374" r:id="rId10"/>
    <p:sldId id="1375" r:id="rId11"/>
    <p:sldId id="1376" r:id="rId12"/>
    <p:sldId id="1377" r:id="rId13"/>
    <p:sldId id="1378" r:id="rId14"/>
    <p:sldId id="1379" r:id="rId15"/>
    <p:sldId id="1380" r:id="rId16"/>
    <p:sldId id="1381" r:id="rId17"/>
    <p:sldId id="1382" r:id="rId18"/>
    <p:sldId id="1383" r:id="rId19"/>
    <p:sldId id="1384" r:id="rId20"/>
    <p:sldId id="1385" r:id="rId21"/>
    <p:sldId id="1386" r:id="rId22"/>
    <p:sldId id="1387" r:id="rId23"/>
    <p:sldId id="1406" r:id="rId24"/>
    <p:sldId id="1389" r:id="rId25"/>
    <p:sldId id="1390" r:id="rId26"/>
    <p:sldId id="1392" r:id="rId27"/>
    <p:sldId id="1391" r:id="rId28"/>
    <p:sldId id="1393" r:id="rId29"/>
    <p:sldId id="1394" r:id="rId30"/>
    <p:sldId id="1395" r:id="rId31"/>
    <p:sldId id="1396" r:id="rId32"/>
    <p:sldId id="1397" r:id="rId33"/>
    <p:sldId id="1398" r:id="rId34"/>
    <p:sldId id="1399" r:id="rId35"/>
    <p:sldId id="1310" r:id="rId36"/>
    <p:sldId id="1400" r:id="rId37"/>
    <p:sldId id="1401" r:id="rId38"/>
    <p:sldId id="1403" r:id="rId39"/>
    <p:sldId id="1311" r:id="rId40"/>
    <p:sldId id="1312" r:id="rId41"/>
    <p:sldId id="1314" r:id="rId42"/>
    <p:sldId id="1313" r:id="rId43"/>
    <p:sldId id="1315" r:id="rId44"/>
    <p:sldId id="1316" r:id="rId45"/>
    <p:sldId id="1317" r:id="rId46"/>
    <p:sldId id="1318" r:id="rId47"/>
    <p:sldId id="1319" r:id="rId48"/>
    <p:sldId id="1320" r:id="rId49"/>
    <p:sldId id="1321" r:id="rId50"/>
    <p:sldId id="1322" r:id="rId51"/>
    <p:sldId id="1323" r:id="rId52"/>
    <p:sldId id="1324" r:id="rId53"/>
    <p:sldId id="1325" r:id="rId54"/>
    <p:sldId id="1326" r:id="rId55"/>
    <p:sldId id="1407" r:id="rId56"/>
    <p:sldId id="1408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E20000"/>
    <a:srgbClr val="CC0000"/>
    <a:srgbClr val="0179C0"/>
    <a:srgbClr val="8F4D11"/>
    <a:srgbClr val="EABE78"/>
    <a:srgbClr val="006600"/>
    <a:srgbClr val="D9B247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8790" autoAdjust="0"/>
  </p:normalViewPr>
  <p:slideViewPr>
    <p:cSldViewPr snapToGrid="0">
      <p:cViewPr>
        <p:scale>
          <a:sx n="81" d="100"/>
          <a:sy n="81" d="100"/>
        </p:scale>
        <p:origin x="-318" y="-36"/>
      </p:cViewPr>
      <p:guideLst>
        <p:guide orient="horz" pos="2160"/>
        <p:guide pos="3863"/>
        <p:guide pos="3831"/>
        <p:guide pos="384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АПРЕЛЬ\04 Меч Победы\текст\ТРИПТИ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chemeClr val="accent3">
                    <a:lumMod val="75000"/>
                  </a:schemeClr>
                </a:solidFill>
              </a:rPr>
              <a:t>Меч </a:t>
            </a:r>
            <a:r>
              <a:rPr lang="be-BY" sz="3400" b="1" dirty="0">
                <a:solidFill>
                  <a:schemeClr val="accent3">
                    <a:lumMod val="75000"/>
                  </a:schemeClr>
                </a:solidFill>
              </a:rPr>
              <a:t>Победы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2378" y="2216154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МОНУМЕНТ «ТЫЛ ― ФРОНТУ»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3589" y="5477145"/>
            <a:ext cx="2448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Лев </a:t>
            </a:r>
            <a:r>
              <a:rPr lang="ru-RU" sz="2000" b="1" dirty="0" err="1" smtClean="0"/>
              <a:t>Головницкий</a:t>
            </a:r>
            <a:endParaRPr lang="ru-RU" sz="2000" b="1" dirty="0" smtClean="0"/>
          </a:p>
          <a:p>
            <a:pPr algn="ctr"/>
            <a:r>
              <a:rPr lang="ru-RU" sz="2000" dirty="0"/>
              <a:t>скульптор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0358" y="5452125"/>
            <a:ext cx="2448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Яков </a:t>
            </a:r>
            <a:r>
              <a:rPr lang="ru-RU" sz="2000" b="1" dirty="0" smtClean="0"/>
              <a:t>Белопольский</a:t>
            </a:r>
          </a:p>
          <a:p>
            <a:pPr algn="ctr"/>
            <a:r>
              <a:rPr lang="ru-RU" sz="2000" dirty="0"/>
              <a:t>архитектор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30" y="3060388"/>
            <a:ext cx="1524518" cy="228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82" y="3060388"/>
            <a:ext cx="1620003" cy="22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Таня\Desktop\АПРЕЛЬ\04 Меч Победы\текст\ТРиптих меч победы\магнитогорск\542bd34c8174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92" y="3133175"/>
            <a:ext cx="4010521" cy="26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789956" y="5885685"/>
            <a:ext cx="2016195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г. Магнитогорск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444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Таня\Desktop\АПРЕЛЬ\04 Меч Победы\текст\2 страница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июля 1941 года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185-тонная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мартеновская печь № 3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выпустила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первую плавку броневой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 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0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Таня\Desktop\АПРЕЛЬ\04 Меч Победы\текст\2 страница\10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255986" y="2491303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июля 1941 года </a:t>
            </a:r>
            <a:endParaRPr lang="ru-RU" sz="60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прокатан первый броневой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 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1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Таня\Desktop\АПРЕЛЬ\04 Меч Победы\текст\2 страница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3618" y="691713"/>
            <a:ext cx="5751810" cy="120032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Фронт получил магнитогорскую броню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полтора месяца раньше срока, установленного </a:t>
            </a:r>
            <a:r>
              <a:rPr lang="ru-RU" sz="2400" dirty="0" smtClean="0"/>
              <a:t>правительством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260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Таня\Desktop\АПРЕЛЬ\04 Меч Победы\текст\2 страница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17129" y="4051999"/>
            <a:ext cx="5774871" cy="193899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В</a:t>
            </a:r>
            <a:r>
              <a:rPr lang="ru-RU" sz="2400" dirty="0" smtClean="0"/>
              <a:t> </a:t>
            </a:r>
            <a:r>
              <a:rPr lang="ru-RU" sz="2300" dirty="0"/>
              <a:t>военные годы коллектив </a:t>
            </a:r>
            <a:r>
              <a:rPr lang="ru-RU" sz="2300" dirty="0" smtClean="0"/>
              <a:t>магнитогорского металлургического комбината </a:t>
            </a:r>
            <a:r>
              <a:rPr lang="ru-RU" sz="2300" dirty="0"/>
              <a:t>состоял на </a:t>
            </a:r>
            <a:r>
              <a:rPr lang="ru-RU" sz="2300" dirty="0" smtClean="0"/>
              <a:t>70% </a:t>
            </a:r>
            <a:r>
              <a:rPr lang="ru-RU" sz="2300" dirty="0"/>
              <a:t>из новых рабочих, недавно пришедших на комбинат. </a:t>
            </a:r>
            <a:r>
              <a:rPr lang="ru-RU" sz="2300" dirty="0" smtClean="0"/>
              <a:t> Война </a:t>
            </a:r>
            <a:r>
              <a:rPr lang="ru-RU" sz="2300" dirty="0"/>
              <a:t>стерла понятие мужские и женские профессии. </a:t>
            </a:r>
          </a:p>
        </p:txBody>
      </p:sp>
    </p:spTree>
    <p:extLst>
      <p:ext uri="{BB962C8B-B14F-4D97-AF65-F5344CB8AC3E}">
        <p14:creationId xmlns:p14="http://schemas.microsoft.com/office/powerpoint/2010/main" val="162748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Таня\Desktop\АПРЕЛЬ\04 Меч Победы\текст\2 страница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3590" y="5620770"/>
            <a:ext cx="4689615" cy="83099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В </a:t>
            </a:r>
            <a:r>
              <a:rPr lang="ru-RU" sz="2400" dirty="0"/>
              <a:t>октябре 1941 года </a:t>
            </a:r>
            <a:r>
              <a:rPr lang="ru-RU" sz="2400" dirty="0" smtClean="0"/>
              <a:t>создаются </a:t>
            </a:r>
            <a:r>
              <a:rPr lang="ru-RU" sz="2400" dirty="0"/>
              <a:t>женские </a:t>
            </a:r>
            <a:r>
              <a:rPr lang="ru-RU" sz="2400" dirty="0" smtClean="0"/>
              <a:t>бригады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2823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Таня\Desktop\АПРЕЛЬ\04 Меч Победы\текст\2 страница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8603" y="635212"/>
            <a:ext cx="7074793" cy="83099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К </a:t>
            </a:r>
            <a:r>
              <a:rPr lang="ru-RU" sz="2400" dirty="0"/>
              <a:t>концу 1941 года на фронт стали поступать танки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Т-34 </a:t>
            </a:r>
            <a:r>
              <a:rPr lang="ru-RU" sz="2400" dirty="0"/>
              <a:t>из магнитогорской </a:t>
            </a:r>
            <a:r>
              <a:rPr lang="ru-RU" sz="2400" dirty="0" smtClean="0"/>
              <a:t>брони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250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Таня\Desktop\АПРЕЛЬ\04 Меч Победы\текст\2 страница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8603" y="450546"/>
            <a:ext cx="7074793" cy="12003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Танк Т-34 </a:t>
            </a:r>
            <a:r>
              <a:rPr lang="ru-RU" sz="2400" dirty="0"/>
              <a:t>был признан многими специалистами и военными экспертами одной из лучших боевых машин </a:t>
            </a:r>
            <a:r>
              <a:rPr lang="ru-RU" sz="2400" dirty="0" smtClean="0"/>
              <a:t>Великой Отечественной войны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693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Таня\Desktop\АПРЕЛЬ\04 Меч Победы\текст\2 страница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8603" y="635212"/>
            <a:ext cx="7074793" cy="830997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Т-34 – самый </a:t>
            </a:r>
            <a:r>
              <a:rPr lang="ru-RU" sz="2400" dirty="0"/>
              <a:t>известный советский танк и один из самых узнаваемых символов Второй </a:t>
            </a:r>
            <a:r>
              <a:rPr lang="ru-RU" sz="2400" dirty="0" smtClean="0"/>
              <a:t>мировой войны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220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Таня\Desktop\АПРЕЛЬ\04 Меч Победы\текст\2 страница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60930" y="5657671"/>
            <a:ext cx="5444670" cy="1200329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До настоящего времени сохранилось большое количество танков Т-34 </a:t>
            </a:r>
            <a:r>
              <a:rPr lang="ru-RU" sz="2400" dirty="0" smtClean="0"/>
              <a:t>в виде памятников и </a:t>
            </a:r>
            <a:r>
              <a:rPr lang="ru-RU" sz="2400" dirty="0"/>
              <a:t>музейных </a:t>
            </a:r>
            <a:r>
              <a:rPr lang="ru-RU" sz="2400" dirty="0" smtClean="0"/>
              <a:t>экспонатов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931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Таня\Desktop\АПРЕЛЬ\04 Меч Победы\текст\2 страница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8603" y="450546"/>
            <a:ext cx="7074793" cy="120032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В годы войны каждый второй танк и каждый третий снаряд </a:t>
            </a:r>
            <a:r>
              <a:rPr lang="ru-RU" sz="2400" dirty="0" smtClean="0"/>
              <a:t>были изготовлены </a:t>
            </a:r>
            <a:r>
              <a:rPr lang="ru-RU" sz="2400" dirty="0"/>
              <a:t>из металла </a:t>
            </a:r>
            <a:r>
              <a:rPr lang="ru-RU" sz="2400" dirty="0" smtClean="0"/>
              <a:t>Магнитогорского металлургического комбината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98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Таня\Desktop\АПРЕЛЬ\04 Меч Победы\текст\ТРиптих меч победы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АПРЕЛЬ\04 Меч Победы\текст\2 страница\19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41055" y="4717812"/>
            <a:ext cx="4520113" cy="83099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err="1" smtClean="0"/>
              <a:t>Ревдинский</a:t>
            </a:r>
            <a:r>
              <a:rPr lang="ru-RU" sz="2400" dirty="0" smtClean="0"/>
              <a:t> завод </a:t>
            </a:r>
          </a:p>
          <a:p>
            <a:pPr algn="ctr"/>
            <a:r>
              <a:rPr lang="ru-RU" sz="2400" dirty="0" smtClean="0"/>
              <a:t>по обработке цветных металлов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93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аня\Desktop\АПРЕЛЬ\04 Меч Победы\текст\2 страница\20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7042" y="1790275"/>
            <a:ext cx="5140656" cy="313932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2200" b="1" dirty="0" smtClean="0"/>
              <a:t>На заводе выпускали: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цепи противоскольжения;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электродную </a:t>
            </a:r>
            <a:r>
              <a:rPr lang="ru-RU" sz="2200" dirty="0" err="1"/>
              <a:t>аустенитовую</a:t>
            </a:r>
            <a:r>
              <a:rPr lang="ru-RU" sz="2200" dirty="0"/>
              <a:t> </a:t>
            </a:r>
            <a:r>
              <a:rPr lang="ru-RU" sz="2200" dirty="0" smtClean="0"/>
              <a:t>проволоку;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гильзы </a:t>
            </a:r>
            <a:r>
              <a:rPr lang="ru-RU" sz="2200" dirty="0"/>
              <a:t>для реактивных </a:t>
            </a:r>
            <a:r>
              <a:rPr lang="ru-RU" sz="2200" dirty="0" smtClean="0"/>
              <a:t>снарядов;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комплектующие </a:t>
            </a:r>
            <a:r>
              <a:rPr lang="ru-RU" sz="2200" dirty="0"/>
              <a:t>для </a:t>
            </a:r>
            <a:r>
              <a:rPr lang="ru-RU" sz="2200" dirty="0" smtClean="0"/>
              <a:t>противогазов;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колючую проволоку</a:t>
            </a:r>
            <a:r>
              <a:rPr lang="ru-RU" sz="2200" dirty="0"/>
              <a:t>;</a:t>
            </a:r>
            <a:endParaRPr lang="ru-RU" sz="22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составные </a:t>
            </a:r>
            <a:r>
              <a:rPr lang="ru-RU" sz="2200" dirty="0"/>
              <a:t>части для артиллерийских </a:t>
            </a:r>
            <a:r>
              <a:rPr lang="ru-RU" sz="2200" dirty="0" smtClean="0"/>
              <a:t>снарядов;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/>
              <a:t>ящики </a:t>
            </a:r>
            <a:r>
              <a:rPr lang="ru-RU" sz="2200" dirty="0"/>
              <a:t>для </a:t>
            </a:r>
            <a:r>
              <a:rPr lang="ru-RU" sz="2200" dirty="0" smtClean="0"/>
              <a:t>снарядов.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768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я\Desktop\АПРЕЛЬ\04 Меч Победы\текст\2 страница\23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ÐÐ°ÑÑÐ¸Ð½ÐºÐ¸ Ð¿Ð¾ Ð·Ð°Ð¿ÑÐ¾ÑÑ Ð²ÑÐµ Ð´Ð»Ñ ÑÑÐ¾Ð½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68" y="691713"/>
            <a:ext cx="2464649" cy="35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4921" y="1921272"/>
            <a:ext cx="5140656" cy="304698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ru-RU" sz="2400" b="1" dirty="0"/>
              <a:t>В годы войны завод увеличил </a:t>
            </a:r>
            <a:r>
              <a:rPr lang="ru-RU" sz="2400" b="1" dirty="0" smtClean="0"/>
              <a:t>производство </a:t>
            </a:r>
            <a:r>
              <a:rPr lang="ru-RU" sz="2400" b="1" dirty="0"/>
              <a:t>по сравнению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 </a:t>
            </a:r>
            <a:r>
              <a:rPr lang="ru-RU" sz="2400" b="1" dirty="0"/>
              <a:t>довоенным </a:t>
            </a:r>
            <a:r>
              <a:rPr lang="ru-RU" sz="2400" b="1" dirty="0" smtClean="0"/>
              <a:t>временем:</a:t>
            </a:r>
          </a:p>
          <a:p>
            <a:endParaRPr lang="ru-RU" sz="2400" b="1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стали </a:t>
            </a:r>
            <a:r>
              <a:rPr lang="ru-RU" sz="2400" dirty="0"/>
              <a:t>в 2,7 </a:t>
            </a:r>
            <a:r>
              <a:rPr lang="ru-RU" sz="2400" dirty="0" smtClean="0"/>
              <a:t>раза;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проката в </a:t>
            </a:r>
            <a:r>
              <a:rPr lang="ru-RU" sz="2400" dirty="0"/>
              <a:t>2,3 </a:t>
            </a:r>
            <a:r>
              <a:rPr lang="ru-RU" sz="2400" dirty="0" smtClean="0"/>
              <a:t>раза;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метизов </a:t>
            </a:r>
            <a:r>
              <a:rPr lang="ru-RU" sz="2400" dirty="0"/>
              <a:t>в 1,4 </a:t>
            </a:r>
            <a:r>
              <a:rPr lang="ru-RU" sz="2400" dirty="0" smtClean="0"/>
              <a:t>раза;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колючей проволоки </a:t>
            </a:r>
            <a:r>
              <a:rPr lang="ru-RU" sz="2400" dirty="0"/>
              <a:t>в 50 </a:t>
            </a:r>
            <a:r>
              <a:rPr lang="ru-RU" sz="2400" dirty="0" smtClean="0"/>
              <a:t>раз.</a:t>
            </a:r>
            <a:endParaRPr lang="ru-RU" sz="2400" dirty="0"/>
          </a:p>
        </p:txBody>
      </p:sp>
      <p:sp>
        <p:nvSpPr>
          <p:cNvPr id="2" name="AutoShape 6" descr="ÐÐ°ÑÑÐ¸Ð½ÐºÐ¸ Ð¿Ð¾ Ð·Ð°Ð¿ÑÐ¾ÑÑ Ð²ÑÐµ Ð´Ð»Ñ ÑÑÐ¾Ð½Ñ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2" name="Picture 8" descr="ÐÐ°ÑÑÐ¸Ð½ÐºÐ¸ Ð¿Ð¾ Ð·Ð°Ð¿ÑÐ¾ÑÑ Ð²ÑÐµ Ð´Ð»Ñ ÑÑÐ¾Ð½Ñ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39" y="1450427"/>
            <a:ext cx="2715833" cy="475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09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я\Desktop\АПРЕЛЬ\04 Меч Победы\текст\2 страница\23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2" name="AutoShape 6" descr="ÐÐ°ÑÑÐ¸Ð½ÐºÐ¸ Ð¿Ð¾ Ð·Ð°Ð¿ÑÐ¾ÑÑ Ð²ÑÐµ Ð´Ð»Ñ ÑÑÐ¾Ð½Ñ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ÐÐ°ÑÑÐ¸Ð½ÐºÐ¸ Ð¿Ð¾ Ð·Ð°Ð¿ÑÐ¾ÑÑ ÑÐºÑÑÑÐ¸Ð¹ Ñ ÐºÐ¾Ð»ÑÑÐµÐ¹ Ð¿ÑÐ¾Ð²Ð¾Ð»Ð¾ÐºÐ¾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/>
          <a:stretch/>
        </p:blipFill>
        <p:spPr bwMode="auto">
          <a:xfrm>
            <a:off x="1274216" y="2241386"/>
            <a:ext cx="5258041" cy="37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Ð°ÑÑÐ¸Ð½ÐºÐ¸ Ð¿Ð¾ Ð·Ð°Ð¿ÑÐ¾ÑÑ Ð¿ÑÐ¾Ð¸Ð·Ð²Ð¾Ð´ÑÑÐ²Ð¾ ÑÐ°Ð¼Ð¾Ð»ÐµÑÐ¾Ð² Ð²Ð¾Ð¹Ð½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34" y="910586"/>
            <a:ext cx="3177466" cy="24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81" y="3583212"/>
            <a:ext cx="3252952" cy="24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4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аня\Desktop\АПРЕЛЬ\04 Меч Победы\текст\2 страница\23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1541" y="5278254"/>
            <a:ext cx="8618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За всеми </a:t>
            </a:r>
            <a:r>
              <a:rPr lang="ru-RU" sz="2400" dirty="0" smtClean="0"/>
              <a:t>достижениями производства </a:t>
            </a:r>
            <a:r>
              <a:rPr lang="ru-RU" sz="2400" dirty="0"/>
              <a:t>стоит добросовестный труд, упорство и вера в победу </a:t>
            </a:r>
            <a:r>
              <a:rPr lang="ru-RU" sz="2400" dirty="0" smtClean="0"/>
              <a:t>тружеников тыла</a:t>
            </a:r>
            <a:endParaRPr lang="ru-RU" sz="2400" dirty="0"/>
          </a:p>
        </p:txBody>
      </p:sp>
      <p:pic>
        <p:nvPicPr>
          <p:cNvPr id="13314" name="Picture 2" descr="ÐÐ°ÑÑÐ¸Ð½ÐºÐ¸ Ð¿Ð¾ Ð·Ð°Ð¿ÑÐ¾ÑÑ ÑÐ°Ð±Ð¾ÑÐ¸Ð¹ Ð·Ð°Ð²Ð¾Ð´Ð° Ð²Ð¾ Ð²ÑÐµÐ¼Ñ Ð²Ð¾Ð¹Ð½Ñ Ð¿ÑÐ¾Ð¸Ð·Ð²Ð¾Ð´ÑÑÐ²Ð¾ Ð¼ÐµÑÐ°Ð»Ð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05" y="701238"/>
            <a:ext cx="8304712" cy="446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АПРЕЛЬ\04 Меч Победы\текст\2 страница\23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6089" y="2459504"/>
            <a:ext cx="5113360" cy="193899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Воспоминание </a:t>
            </a:r>
          </a:p>
          <a:p>
            <a:pPr algn="ctr"/>
            <a:r>
              <a:rPr lang="ru-RU" sz="2400" b="1" dirty="0" smtClean="0"/>
              <a:t>Юлии Михайловны </a:t>
            </a:r>
            <a:r>
              <a:rPr lang="ru-RU" sz="2400" b="1" dirty="0" err="1" smtClean="0"/>
              <a:t>Сваловой</a:t>
            </a:r>
            <a:r>
              <a:rPr lang="ru-RU" sz="2400" dirty="0" smtClean="0"/>
              <a:t>, </a:t>
            </a:r>
            <a:br>
              <a:rPr lang="ru-RU" sz="2400" dirty="0" smtClean="0"/>
            </a:br>
            <a:r>
              <a:rPr lang="ru-RU" sz="2400" dirty="0" smtClean="0"/>
              <a:t>труженика </a:t>
            </a:r>
            <a:r>
              <a:rPr lang="ru-RU" sz="2400" dirty="0"/>
              <a:t>тыла 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почетного работника </a:t>
            </a:r>
            <a:br>
              <a:rPr lang="ru-RU" sz="2400" dirty="0" smtClean="0"/>
            </a:br>
            <a:r>
              <a:rPr lang="ru-RU" sz="2400" dirty="0" smtClean="0"/>
              <a:t>предприятия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91618" y="977060"/>
            <a:ext cx="4776716" cy="5262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i="1" dirty="0"/>
              <a:t>В нашем цехе было 4 фронтовые бригады. Рабочий день длился по 12 часов. На сварке цепей в основном работали подростки, чтобы достать до станка, подставляли под ноги кирпичи. Но никто не жаловался, понимали, что наш труд нужен тем, кто сейчас на фронте</a:t>
            </a:r>
            <a:r>
              <a:rPr lang="ru-RU" sz="2400" i="1" dirty="0" smtClean="0"/>
              <a:t>.</a:t>
            </a:r>
          </a:p>
          <a:p>
            <a:pPr algn="just"/>
            <a:r>
              <a:rPr lang="ru-RU" sz="2400" i="1" dirty="0"/>
              <a:t>Не попав на фронт, мы, как могли, старались на заводе, а после работы шли в госпиталь в 25 школе, собирали подарки для бойцов, вязали носки и варежки,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за </a:t>
            </a:r>
            <a:r>
              <a:rPr lang="ru-RU" sz="2400" i="1" dirty="0"/>
              <a:t>тех, кто не мог сам,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писали </a:t>
            </a:r>
            <a:r>
              <a:rPr lang="ru-RU" sz="2400" i="1" dirty="0"/>
              <a:t>письма </a:t>
            </a:r>
            <a:r>
              <a:rPr lang="ru-RU" sz="2400" i="1" dirty="0" smtClean="0"/>
              <a:t>домой.</a:t>
            </a:r>
            <a:endParaRPr lang="ru-RU" sz="2400" i="1" dirty="0"/>
          </a:p>
          <a:p>
            <a:pPr algn="just"/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893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Таня\Desktop\АПРЕЛЬ\04 Меч Победы\текст\2 страница\24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18920" y="5726995"/>
            <a:ext cx="8925636" cy="83099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/>
              <a:t>«Катюша» </a:t>
            </a:r>
            <a:r>
              <a:rPr lang="ru-RU" sz="2400" dirty="0" smtClean="0"/>
              <a:t>–</a:t>
            </a:r>
            <a:r>
              <a:rPr lang="ru-RU" sz="2400" b="1" dirty="0" smtClean="0"/>
              <a:t> </a:t>
            </a:r>
            <a:r>
              <a:rPr lang="ru-RU" sz="2400" dirty="0" smtClean="0"/>
              <a:t>неофициальное </a:t>
            </a:r>
            <a:r>
              <a:rPr lang="ru-RU" sz="2400" dirty="0"/>
              <a:t>название </a:t>
            </a:r>
            <a:r>
              <a:rPr lang="ru-RU" sz="2400" dirty="0" smtClean="0"/>
              <a:t>бесствольных систем полевой реактивной артиллерии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547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аня\Desktop\АПРЕЛЬ\04 Меч Победы\текст\2 страница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23658" y="5850820"/>
            <a:ext cx="4458055" cy="83099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 В первый бой «</a:t>
            </a:r>
            <a:r>
              <a:rPr lang="ru-RU" sz="2400" dirty="0"/>
              <a:t>Катюша» вступила </a:t>
            </a:r>
            <a:r>
              <a:rPr lang="ru-RU" sz="2400" b="1" dirty="0"/>
              <a:t>14 июля 1941 </a:t>
            </a:r>
            <a:r>
              <a:rPr lang="ru-RU" sz="2400" b="1" dirty="0" smtClean="0"/>
              <a:t>года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497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аня\Desktop\АПРЕЛЬ\04 Меч Победы\текст\2 страница\27,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АПРЕЛЬ\04 Меч Победы\текст\2 страница\24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037" y="5821235"/>
            <a:ext cx="6605752" cy="83099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В немецких войсках </a:t>
            </a:r>
            <a:r>
              <a:rPr lang="ru-RU" sz="2400" dirty="0" smtClean="0"/>
              <a:t>«Катюши» получили </a:t>
            </a:r>
            <a:r>
              <a:rPr lang="ru-RU" sz="2400" dirty="0"/>
              <a:t>название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«</a:t>
            </a:r>
            <a:r>
              <a:rPr lang="ru-RU" sz="2400" b="1" dirty="0"/>
              <a:t>сталинские органы</a:t>
            </a:r>
            <a:r>
              <a:rPr lang="ru-RU" sz="2400" b="1" dirty="0" smtClean="0"/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826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Таня\Desktop\АПРЕЛЬ\04 Меч Победы\текст\ТРиптих меч победы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9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Таня\Desktop\АПРЕЛЬ\04 Меч Победы\текст\2 страница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Таня\Desktop\АПРЕЛЬ\04 Меч Победы\текст\2 страница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7879" y="835537"/>
            <a:ext cx="6000750" cy="193899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В годы войны многие предприятия подлежали эвакуации: специалисты Кировского завода были эвакуированы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Челябинск, где вместе с Челябинским тракторным заводом </a:t>
            </a:r>
            <a:r>
              <a:rPr lang="ru-RU" sz="2400" dirty="0" smtClean="0"/>
              <a:t>образовали «</a:t>
            </a:r>
            <a:r>
              <a:rPr lang="ru-RU" sz="2400" dirty="0" err="1"/>
              <a:t>Танкоград</a:t>
            </a:r>
            <a:r>
              <a:rPr lang="ru-RU" sz="2400" dirty="0" smtClean="0"/>
              <a:t>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696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ня\Desktop\АПРЕЛЬ\04 Меч Победы\текст\2 страница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7971" y="5892906"/>
            <a:ext cx="9576729" cy="769441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/>
              <a:t>Осенью </a:t>
            </a:r>
            <a:r>
              <a:rPr lang="ru-RU" sz="2200" b="1" dirty="0"/>
              <a:t>1942 года </a:t>
            </a:r>
            <a:r>
              <a:rPr lang="ru-RU" sz="2200" dirty="0"/>
              <a:t>конструкторы во главе с </a:t>
            </a:r>
            <a:r>
              <a:rPr lang="ru-RU" sz="2200" dirty="0" smtClean="0"/>
              <a:t>Л.С</a:t>
            </a:r>
            <a:r>
              <a:rPr lang="ru-RU" sz="2200" dirty="0"/>
              <a:t>. </a:t>
            </a:r>
            <a:r>
              <a:rPr lang="ru-RU" sz="2200" dirty="0" err="1"/>
              <a:t>Трояновым</a:t>
            </a:r>
            <a:r>
              <a:rPr lang="ru-RU" sz="2200" dirty="0"/>
              <a:t> создали в течение 25 дней на базе тяжелого танка KB-1с самоходную установку </a:t>
            </a:r>
            <a:r>
              <a:rPr lang="ru-RU" sz="2200" b="1" dirty="0"/>
              <a:t>СУ-152 (</a:t>
            </a:r>
            <a:r>
              <a:rPr lang="ru-RU" sz="2200" b="1" dirty="0" smtClean="0"/>
              <a:t>КВ-14)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334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ня\Desktop\АПРЕЛЬ\04 Меч Победы\текст\2 страница\27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4104" y="5868759"/>
            <a:ext cx="8757621" cy="64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Боевое крещение самоходки СУ-152 </a:t>
            </a:r>
            <a:r>
              <a:rPr lang="ru-RU" sz="2400" dirty="0" smtClean="0"/>
              <a:t>получили </a:t>
            </a:r>
            <a:r>
              <a:rPr lang="ru-RU" sz="2400" dirty="0"/>
              <a:t>на Курской </a:t>
            </a:r>
            <a:r>
              <a:rPr lang="ru-RU" sz="2400" dirty="0" smtClean="0"/>
              <a:t>дуге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54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аня\Desktop\АПРЕЛЬ\04 Меч Победы\текст\2 страница\27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0286" y="5569594"/>
            <a:ext cx="9704414" cy="110799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dirty="0" smtClean="0"/>
              <a:t>СУ-152 проявили </a:t>
            </a:r>
            <a:r>
              <a:rPr lang="ru-RU" sz="2200" dirty="0"/>
              <a:t>себя в единоборстве с немецкими «Тиграми», «Пантерами» и «</a:t>
            </a:r>
            <a:r>
              <a:rPr lang="ru-RU" sz="2200" dirty="0" err="1"/>
              <a:t>Элефантами</a:t>
            </a:r>
            <a:r>
              <a:rPr lang="ru-RU" sz="2200" dirty="0" smtClean="0"/>
              <a:t>». Их </a:t>
            </a:r>
            <a:r>
              <a:rPr lang="ru-RU" sz="2200" dirty="0"/>
              <a:t>бронебойные снаряды пробивали броню вражеских машин, срывали с них </a:t>
            </a:r>
            <a:r>
              <a:rPr lang="ru-RU" sz="2200" dirty="0" smtClean="0"/>
              <a:t>башни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484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АПРЕЛЬ\04 Меч Победы\текст\ТРИПТИ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chemeClr val="accent3">
                    <a:lumMod val="75000"/>
                  </a:schemeClr>
                </a:solidFill>
              </a:rPr>
              <a:t>Меч </a:t>
            </a:r>
            <a:r>
              <a:rPr lang="be-BY" sz="3400" b="1" dirty="0">
                <a:solidFill>
                  <a:schemeClr val="accent3">
                    <a:lumMod val="75000"/>
                  </a:schemeClr>
                </a:solidFill>
              </a:rPr>
              <a:t>Победы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2378" y="2229802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МОНУМЕНТ «РОДИНА-МАТЬ ЗОВЕТ» 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3589" y="5477145"/>
            <a:ext cx="2448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 smtClean="0"/>
              <a:t>Евгений Вучетич</a:t>
            </a:r>
          </a:p>
          <a:p>
            <a:pPr algn="ctr"/>
            <a:r>
              <a:rPr lang="ru-RU" sz="2000" dirty="0" smtClean="0"/>
              <a:t>скульптор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20358" y="5452125"/>
            <a:ext cx="2448000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b="1" dirty="0" smtClean="0"/>
              <a:t>Николай Никитин</a:t>
            </a:r>
          </a:p>
          <a:p>
            <a:pPr algn="ctr"/>
            <a:r>
              <a:rPr lang="ru-RU" sz="2000" dirty="0" smtClean="0"/>
              <a:t>инженер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789956" y="5771385"/>
            <a:ext cx="2016195" cy="3693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г. </a:t>
            </a:r>
            <a:r>
              <a:rPr lang="be-BY" b="1" dirty="0" smtClean="0"/>
              <a:t>С</a:t>
            </a:r>
            <a:r>
              <a:rPr lang="ru-RU" b="1" dirty="0" err="1" smtClean="0"/>
              <a:t>талинград</a:t>
            </a:r>
            <a:endParaRPr lang="ru-RU" b="1" dirty="0"/>
          </a:p>
        </p:txBody>
      </p:sp>
      <p:pic>
        <p:nvPicPr>
          <p:cNvPr id="20484" name="Picture 4" descr="Ð¤Ð¾ÑÐ¾Ð³ÑÐ°ÑÐ¸Ñ Ð¸Ð· ÐÐ¾Ð»ÑÑÐ¾Ð¹ ÑÐ¾Ð²ÐµÑÑÐºÐ¾Ð¹ ÑÐ½ÑÐ¸ÐºÐ»Ð¾Ð¿ÐµÐ´Ð¸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61" y="3060388"/>
            <a:ext cx="1688455" cy="228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ÐÐ¸ÐºÐ¾Ð»Ð°Ð¹ ÐÐ¸ÐºÐ¸ÑÐ¸Ð½ (1907-197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953" y="3050339"/>
            <a:ext cx="1718809" cy="22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65" y="3060389"/>
            <a:ext cx="3863975" cy="25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Таня\Desktop\АПРЕЛЬ\04 Меч Победы\текст\ТРиптих меч победы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267903" y="5534672"/>
            <a:ext cx="339538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Скульптура </a:t>
            </a:r>
            <a:endParaRPr lang="ru-RU" sz="2400" dirty="0" smtClean="0"/>
          </a:p>
          <a:p>
            <a:pPr algn="ctr"/>
            <a:r>
              <a:rPr lang="ru-RU" sz="2400" dirty="0" smtClean="0"/>
              <a:t>«</a:t>
            </a:r>
            <a:r>
              <a:rPr lang="ru-RU" sz="2400" dirty="0"/>
              <a:t>Родина-мать зовет</a:t>
            </a:r>
            <a:r>
              <a:rPr lang="ru-RU" sz="2400" dirty="0" smtClean="0"/>
              <a:t>!»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3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Таня\Desktop\АПРЕЛЬ\04 Меч Победы\текст\ТРиптих меч победы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988" y="4582911"/>
            <a:ext cx="4423543" cy="156966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/>
              <a:t>Родина-мать</a:t>
            </a:r>
            <a:r>
              <a:rPr lang="ru-RU" sz="2400" dirty="0" smtClean="0"/>
              <a:t> – </a:t>
            </a:r>
            <a:r>
              <a:rPr lang="ru-RU" sz="2400" dirty="0"/>
              <a:t>собирательный </a:t>
            </a:r>
            <a:r>
              <a:rPr lang="ru-RU" sz="2400" dirty="0" smtClean="0"/>
              <a:t>образ </a:t>
            </a:r>
            <a:r>
              <a:rPr lang="ru-RU" sz="2400" dirty="0"/>
              <a:t>Родины, которая призывает всех объединиться, </a:t>
            </a:r>
            <a:r>
              <a:rPr lang="ru-RU" sz="2400" dirty="0" smtClean="0"/>
              <a:t>чтобы </a:t>
            </a:r>
            <a:r>
              <a:rPr lang="ru-RU" sz="2400" dirty="0"/>
              <a:t>разбить </a:t>
            </a:r>
            <a:r>
              <a:rPr lang="ru-RU" sz="2400" dirty="0" smtClean="0"/>
              <a:t>врага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342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Таня\Desktop\АПРЕЛЬ\04 Меч Победы\текст\ТРиптих меч победы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1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4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04 Меч Победы\текст\2 страница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05898" y="5465718"/>
            <a:ext cx="6571502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Сотни миллионов людей Земли пристально следили за </a:t>
            </a:r>
            <a:r>
              <a:rPr lang="ru-RU" sz="2400" dirty="0" smtClean="0"/>
              <a:t>событиями Сталинградской битвы</a:t>
            </a:r>
            <a:endParaRPr lang="ru-RU" sz="2400" dirty="0"/>
          </a:p>
        </p:txBody>
      </p:sp>
      <p:pic>
        <p:nvPicPr>
          <p:cNvPr id="1028" name="Picture 4" descr="ÐÐ°ÑÑÐ¸Ð½ÐºÐ¸ Ð¿Ð¾ Ð·Ð°Ð¿ÑÐ¾ÑÑ Ð¿Ð»Ð°ÐºÐ°ÑÑ ÑÐ¾Ð´Ð¸Ð½Ð° Ð¼Ð°ÑÑ Ð·Ð¾Ð²Ðµ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85" y="1151985"/>
            <a:ext cx="2492092" cy="36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¿Ð»Ð°ÐºÐ°Ñ Ð½Ð¸ ÑÐ°Ð³Ñ Ð½Ð°Ð·Ð°Ð´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75" y="582023"/>
            <a:ext cx="2542357" cy="37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¿Ð»Ð°ÐºÐ°Ñ ÑÑÐ°Ð»Ð¸Ð½Ð³ÑÐ°Ð´ Ð±Ð¸ÑÐ²Ð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6" y="1151985"/>
            <a:ext cx="2790879" cy="36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Таня\Desktop\АПРЕЛЬ\04 Меч Победы\текст\ТРиптих меч победы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2229" y="373703"/>
            <a:ext cx="6538040" cy="120032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Работник </a:t>
            </a:r>
            <a:r>
              <a:rPr lang="ru-RU" sz="2400" dirty="0"/>
              <a:t>завода, стоящий на востоке, передает выкованный меч солдату-фронтовику, который направляется защищать свою </a:t>
            </a:r>
            <a:r>
              <a:rPr lang="ru-RU" sz="2400" dirty="0" smtClean="0"/>
              <a:t>Родину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1805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АПРЕЛЬ\04 Меч Победы\ПЕСНИ\2 песня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514140" y="2987035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Мы засыпали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с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думой о тебе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4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АПРЕЛЬ\04 Меч Победы\ПЕСНИ\2 песня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409365" y="3141485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Мы на заре включали 						репродуктор,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ня\Desktop\АПРЕЛЬ\04 Меч Победы\ПЕСНИ\2 песня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380790" y="3141485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Чтобы услышать </a:t>
            </a:r>
            <a:b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			о твоей судьбе.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ня\Desktop\АПРЕЛЬ\04 Меч Победы\ПЕСНИ\2 песня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207492" y="3573647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Тобою начиналось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	наше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утро.</a:t>
            </a:r>
          </a:p>
          <a:p>
            <a:pPr algn="l"/>
            <a:endParaRPr lang="ru-RU" sz="32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     </a:t>
            </a:r>
            <a:r>
              <a:rPr lang="ru-RU" sz="2000" b="1" i="1" dirty="0" smtClean="0">
                <a:solidFill>
                  <a:schemeClr val="tx1"/>
                </a:solidFill>
              </a:rPr>
              <a:t>Ольга </a:t>
            </a:r>
            <a:r>
              <a:rPr lang="ru-RU" sz="2000" b="1" i="1" dirty="0" err="1" smtClean="0">
                <a:solidFill>
                  <a:schemeClr val="tx1"/>
                </a:solidFill>
              </a:rPr>
              <a:t>Берггольц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1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Таня\Desktop\АПРЕЛЬ\04 Меч Победы\текст\2 страница\30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64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АПРЕЛЬ\04 Меч Победы\текст\2 страниц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457401" y="2316477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июля 1942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</a:t>
            </a: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Сталинградской битвы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5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АПРЕЛЬ\04 Меч Победы\текст\2 страниц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457401" y="2316477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«Стоять насмерть, </a:t>
            </a:r>
            <a:endParaRPr lang="ru-RU" sz="6000" b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</a:t>
            </a:r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шагу назад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39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Desktop\АПРЕЛЬ\04 Меч Победы\текст\2 страница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936" y="5556603"/>
            <a:ext cx="8210550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/>
              <a:t>200</a:t>
            </a:r>
            <a:r>
              <a:rPr lang="ru-RU" sz="2400" dirty="0" smtClean="0"/>
              <a:t> </a:t>
            </a:r>
            <a:r>
              <a:rPr lang="ru-RU" sz="2400" dirty="0"/>
              <a:t>дней и ночей </a:t>
            </a:r>
            <a:r>
              <a:rPr lang="ru-RU" sz="2400" dirty="0" smtClean="0"/>
              <a:t>велись </a:t>
            </a:r>
            <a:r>
              <a:rPr lang="ru-RU" sz="2400" dirty="0"/>
              <a:t>ожесточенные бои.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Они </a:t>
            </a:r>
            <a:r>
              <a:rPr lang="ru-RU" sz="2400" dirty="0"/>
              <a:t>развернулись на огромной территории площадью </a:t>
            </a:r>
            <a:r>
              <a:rPr lang="ru-RU" sz="2400" dirty="0" smtClean="0"/>
              <a:t>около </a:t>
            </a:r>
            <a:r>
              <a:rPr lang="ru-RU" sz="2400" b="1" dirty="0"/>
              <a:t>100 </a:t>
            </a:r>
            <a:r>
              <a:rPr lang="ru-RU" sz="2400" b="1" dirty="0" smtClean="0"/>
              <a:t>000 </a:t>
            </a:r>
            <a:r>
              <a:rPr lang="ru-RU" sz="2400" dirty="0" err="1" smtClean="0"/>
              <a:t>кв.км</a:t>
            </a:r>
            <a:r>
              <a:rPr lang="ru-RU" sz="2400" dirty="0" smtClean="0"/>
              <a:t> </a:t>
            </a:r>
            <a:r>
              <a:rPr lang="ru-RU" sz="2400" dirty="0"/>
              <a:t>при протяженности фронта от </a:t>
            </a:r>
            <a:r>
              <a:rPr lang="ru-RU" sz="2400" b="1" dirty="0"/>
              <a:t>400</a:t>
            </a:r>
            <a:r>
              <a:rPr lang="ru-RU" sz="2400" dirty="0"/>
              <a:t> до </a:t>
            </a:r>
            <a:r>
              <a:rPr lang="ru-RU" sz="2400" b="1" dirty="0"/>
              <a:t>850</a:t>
            </a:r>
            <a:r>
              <a:rPr lang="ru-RU" sz="2400" dirty="0"/>
              <a:t> </a:t>
            </a:r>
            <a:r>
              <a:rPr lang="ru-RU" sz="2400" dirty="0" smtClean="0"/>
              <a:t>км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124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аня\Desktop\АПРЕЛЬ\04 Меч Победы\текст\2 страница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25" y="5511821"/>
            <a:ext cx="8366364" cy="120032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По целям, размаху и напряженности боевых действий Сталинградская битва </a:t>
            </a:r>
            <a:r>
              <a:rPr lang="ru-RU" sz="2400" dirty="0" smtClean="0"/>
              <a:t>превзошла все </a:t>
            </a:r>
            <a:r>
              <a:rPr lang="ru-RU" sz="2400" dirty="0"/>
              <a:t>предшествующие ей </a:t>
            </a:r>
            <a:r>
              <a:rPr lang="ru-RU" sz="2400" dirty="0" smtClean="0"/>
              <a:t>сражения мировой истории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060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Таня\Desktop\АПРЕЛЬ\04 Меч Победы\текст\2 страница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2088" y="19405"/>
            <a:ext cx="4627823" cy="2677656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dirty="0" smtClean="0"/>
              <a:t>Психологическое давление </a:t>
            </a:r>
            <a:r>
              <a:rPr lang="ru-RU" sz="2400" dirty="0"/>
              <a:t>на </a:t>
            </a:r>
            <a:r>
              <a:rPr lang="ru-RU" sz="2400" dirty="0" smtClean="0"/>
              <a:t>противника: монотонный </a:t>
            </a:r>
            <a:r>
              <a:rPr lang="ru-RU" sz="2400" dirty="0"/>
              <a:t>стук метронома, который прерывался </a:t>
            </a:r>
            <a:r>
              <a:rPr lang="ru-RU" sz="2400" dirty="0" smtClean="0"/>
              <a:t> через </a:t>
            </a:r>
            <a:r>
              <a:rPr lang="ru-RU" sz="2400" dirty="0"/>
              <a:t>7 ударов комментарием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немецком языке: «</a:t>
            </a:r>
            <a:r>
              <a:rPr lang="ru-RU" sz="2200" b="1" i="1" dirty="0"/>
              <a:t>Каждые 7 секунд на фронте погибает один немецкий солдат</a:t>
            </a:r>
            <a:r>
              <a:rPr lang="ru-RU" sz="2400" dirty="0" smtClean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3266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ня\Desktop\АПРЕЛЬ\04 Меч Победы\текст\2 страница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19459" name="Picture 3" descr="C:\Users\Таня\Desktop\АПРЕЛЬ\04 Меч Победы\текст\2 страница\плакаты\poster-1942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15" y="1412354"/>
            <a:ext cx="2621363" cy="380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Таня\Desktop\АПРЕЛЬ\04 Меч Победы\текст\2 страница\плакаты\031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46" y="994566"/>
            <a:ext cx="2381262" cy="423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Таня\Desktop\АПРЕЛЬ\04 Меч Победы\текст\2 страница\плакаты\kokorekin-19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41" y="472841"/>
            <a:ext cx="3044825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ня\Desktop\АПРЕЛЬ\04 Меч Победы\текст\2 страница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аня\Desktop\АПРЕЛЬ\04 Меч Победы\текст\2 страница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Заголовок 5"/>
          <p:cNvSpPr txBox="1">
            <a:spLocks/>
          </p:cNvSpPr>
          <p:nvPr/>
        </p:nvSpPr>
        <p:spPr>
          <a:xfrm>
            <a:off x="8348486" y="2511187"/>
            <a:ext cx="3857162" cy="13238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Сталинградская битва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Сталинградская битв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3"/>
          <a:stretch/>
        </p:blipFill>
        <p:spPr bwMode="auto">
          <a:xfrm>
            <a:off x="1" y="0"/>
            <a:ext cx="83484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31736" y="276214"/>
            <a:ext cx="6416750" cy="83099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/>
              <a:t>Самые </a:t>
            </a:r>
            <a:r>
              <a:rPr lang="ru-RU" sz="2400" dirty="0" smtClean="0"/>
              <a:t>ожесточенные </a:t>
            </a:r>
            <a:r>
              <a:rPr lang="ru-RU" sz="2400" dirty="0"/>
              <a:t>бои шли на главной высоте города – Мамаевом </a:t>
            </a:r>
            <a:r>
              <a:rPr lang="ru-RU" sz="2400" dirty="0" smtClean="0"/>
              <a:t>кургане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48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аня\Desktop\АПРЕЛЬ\04 Меч Победы\текст\2 страница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1174531" y="2316477"/>
            <a:ext cx="996289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Сталинградская битва длилась 200 дней и ночей </a:t>
            </a: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1942 г. </a:t>
            </a: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2 </a:t>
            </a:r>
            <a:r>
              <a: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февраля 1943 </a:t>
            </a: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48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8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аня\Desktop\АПРЕЛЬ\04 Меч Победы\ПЕСНИ\3 песня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304590" y="3055760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На Мамаевом кургане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			тишина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аня\Desktop\АПРЕЛЬ\04 Меч Победы\ПЕСНИ\3 песня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218865" y="2987035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За Мамаевым курганом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			тишина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67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Таня\Desktop\АПРЕЛЬ\04 Меч Победы\ПЕСНИ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333165" y="2774968"/>
            <a:ext cx="5022374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В том кургане </a:t>
            </a:r>
            <a:endParaRPr lang="ru-RU" sz="32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похоронена 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война,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АПРЕЛЬ\04 Меч Победы\ПЕСНИ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333167" y="3361825"/>
            <a:ext cx="4862681" cy="1781032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</a:rPr>
              <a:t>В мирный берег тихо </a:t>
            </a:r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		плещется война.</a:t>
            </a:r>
          </a:p>
          <a:p>
            <a:pPr algn="l"/>
            <a:endParaRPr lang="ru-RU" sz="32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indent="1166813" algn="l"/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			</a:t>
            </a:r>
            <a:r>
              <a:rPr lang="ru-RU" sz="2400" b="1" i="1" dirty="0" smtClean="0">
                <a:solidFill>
                  <a:schemeClr val="tx1"/>
                </a:solidFill>
              </a:rPr>
              <a:t>стихи </a:t>
            </a:r>
            <a:r>
              <a:rPr lang="ru-RU" sz="2400" b="1" i="1" dirty="0">
                <a:solidFill>
                  <a:schemeClr val="tx1"/>
                </a:solidFill>
              </a:rPr>
              <a:t>В. Боков,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pPr indent="1166813" algn="l"/>
            <a:r>
              <a:rPr lang="ru-RU" sz="2400" b="1" i="1" dirty="0" smtClean="0">
                <a:solidFill>
                  <a:schemeClr val="tx1"/>
                </a:solidFill>
              </a:rPr>
              <a:t>	музыка </a:t>
            </a:r>
            <a:r>
              <a:rPr lang="ru-RU" sz="2400" b="1" i="1" dirty="0">
                <a:solidFill>
                  <a:schemeClr val="tx1"/>
                </a:solidFill>
              </a:rPr>
              <a:t>А. Пахмутова</a:t>
            </a:r>
          </a:p>
        </p:txBody>
      </p:sp>
      <p:pic>
        <p:nvPicPr>
          <p:cNvPr id="1029" name="Picture 5" descr="C:\Users\Таня\Desktop\АПРЕЛЬ\04 Меч Победы\текст\image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32" y="691713"/>
            <a:ext cx="2432199" cy="22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Таня\Desktop\АПРЕЛЬ\04 Меч Победы\текст\2 страница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67621" y="4204757"/>
            <a:ext cx="4748104" cy="110799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200" dirty="0"/>
              <a:t>Грандиозный трудовой </a:t>
            </a:r>
            <a:r>
              <a:rPr lang="ru-RU" sz="2200" dirty="0" smtClean="0"/>
              <a:t>подвиг ежедневно совершали магнитогорские </a:t>
            </a:r>
            <a:r>
              <a:rPr lang="ru-RU" sz="2200" dirty="0"/>
              <a:t>металлурги </a:t>
            </a:r>
            <a:r>
              <a:rPr lang="ru-RU" sz="2200" dirty="0" smtClean="0"/>
              <a:t>в </a:t>
            </a:r>
            <a:r>
              <a:rPr lang="ru-RU" sz="2200" dirty="0"/>
              <a:t>течение 4-х </a:t>
            </a:r>
            <a:r>
              <a:rPr lang="ru-RU" sz="2200" dirty="0" smtClean="0"/>
              <a:t>лет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2420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Таня\Desktop\АПРЕЛЬ\04 Меч Победы\текст\2 страница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3714" y="4986408"/>
            <a:ext cx="7018636" cy="83099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Выпуск </a:t>
            </a:r>
            <a:r>
              <a:rPr lang="ru-RU" sz="2400" dirty="0"/>
              <a:t>броневой стали на больших мартеновских </a:t>
            </a:r>
            <a:r>
              <a:rPr lang="ru-RU" sz="2400" dirty="0" smtClean="0"/>
              <a:t>печах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28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Таня\Desktop\АПРЕЛЬ\04 Меч Победы\текст\2 страница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43475" y="5186433"/>
            <a:ext cx="6858000" cy="83099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dirty="0" smtClean="0"/>
              <a:t>До </a:t>
            </a:r>
            <a:r>
              <a:rPr lang="ru-RU" sz="2400" dirty="0"/>
              <a:t>войны броневая сталь производилась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основном на южных </a:t>
            </a:r>
            <a:r>
              <a:rPr lang="ru-RU" sz="2400" dirty="0" smtClean="0"/>
              <a:t>заводах</a:t>
            </a:r>
            <a:r>
              <a:rPr lang="ru-RU" sz="2400" dirty="0"/>
              <a:t> </a:t>
            </a:r>
            <a:r>
              <a:rPr lang="ru-RU" sz="2400" dirty="0" smtClean="0"/>
              <a:t>в </a:t>
            </a:r>
            <a:r>
              <a:rPr lang="ru-RU" sz="2400" dirty="0"/>
              <a:t>небольших </a:t>
            </a:r>
            <a:r>
              <a:rPr lang="ru-RU" sz="2400" dirty="0" smtClean="0"/>
              <a:t>печах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536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Таня\Desktop\АПРЕЛЬ\04 Меч Победы\текст\2 страница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4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46506</TotalTime>
  <Words>598</Words>
  <Application>Microsoft Office PowerPoint</Application>
  <PresentationFormat>Произвольный</PresentationFormat>
  <Paragraphs>91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2668</cp:revision>
  <dcterms:created xsi:type="dcterms:W3CDTF">2017-01-09T10:38:11Z</dcterms:created>
  <dcterms:modified xsi:type="dcterms:W3CDTF">2020-04-20T11:13:36Z</dcterms:modified>
</cp:coreProperties>
</file>